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914400" y="2130425"/>
            <a:ext cx="10363199" cy="1470025"/>
          </a:xfrm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828800" y="3886200"/>
            <a:ext cx="8534399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199" y="274638"/>
            <a:ext cx="2743200" cy="5851525"/>
          </a:xfrm>
        </p:spPr>
        <p:txBody>
          <a:bodyPr vert="eaVert"/>
          <a:lstStyle>
            <a:lvl1pPr algn="ctr">
              <a:defRPr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599" y="274638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63083" y="4406901"/>
            <a:ext cx="10363199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963083" y="2906713"/>
            <a:ext cx="10363199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1583497" y="1600201"/>
            <a:ext cx="4704522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576053" y="1600201"/>
            <a:ext cx="5006346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1583497" y="1535113"/>
            <a:ext cx="470452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1583497" y="2174874"/>
            <a:ext cx="470452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480042" y="1535113"/>
            <a:ext cx="510235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480042" y="2174874"/>
            <a:ext cx="510235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583497" y="273049"/>
            <a:ext cx="355239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327913" y="273050"/>
            <a:ext cx="625448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583497" y="1435101"/>
            <a:ext cx="3552394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583497" y="4800600"/>
            <a:ext cx="998510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583497" y="612774"/>
            <a:ext cx="9985109" cy="41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583497" y="5367337"/>
            <a:ext cx="998510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1583497" y="1600201"/>
            <a:ext cx="9998901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/>
              <a:t>Образец текста</a:t>
            </a:r>
            <a:endParaRPr/>
          </a:p>
          <a:p>
            <a:pPr lvl="1">
              <a:defRPr/>
            </a:pPr>
            <a:r>
              <a:rPr/>
              <a:t>Второй уровень</a:t>
            </a:r>
            <a:endParaRPr/>
          </a:p>
          <a:p>
            <a:pPr lvl="2">
              <a:defRPr/>
            </a:pPr>
            <a:r>
              <a:rPr/>
              <a:t>Третий уровень</a:t>
            </a:r>
            <a:endParaRPr/>
          </a:p>
          <a:p>
            <a:pPr lvl="3">
              <a:defRPr/>
            </a:pPr>
            <a:r>
              <a:rPr/>
              <a:t>Четвертый уровень</a:t>
            </a:r>
            <a:endParaRPr/>
          </a:p>
          <a:p>
            <a:pPr lvl="4"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6" name="Shape 1058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6343" y="6641"/>
                </a:moveTo>
                <a:lnTo>
                  <a:pt x="6343" y="6641"/>
                </a:lnTo>
                <a:cubicBezTo>
                  <a:pt x="7781" y="2374"/>
                  <a:pt x="8594" y="0"/>
                  <a:pt x="8594" y="0"/>
                </a:cubicBezTo>
                <a:lnTo>
                  <a:pt x="0" y="0"/>
                </a:lnTo>
                <a:lnTo>
                  <a:pt x="0" y="43200"/>
                </a:lnTo>
                <a:lnTo>
                  <a:pt x="43200" y="43200"/>
                </a:lnTo>
                <a:lnTo>
                  <a:pt x="43200" y="37760"/>
                </a:lnTo>
                <a:lnTo>
                  <a:pt x="43200" y="37760"/>
                </a:lnTo>
                <a:cubicBezTo>
                  <a:pt x="43200" y="37760"/>
                  <a:pt x="34824" y="39282"/>
                  <a:pt x="21228" y="41101"/>
                </a:cubicBezTo>
                <a:lnTo>
                  <a:pt x="21228" y="41101"/>
                </a:lnTo>
                <a:cubicBezTo>
                  <a:pt x="3446" y="43478"/>
                  <a:pt x="-5241" y="41016"/>
                  <a:pt x="6343" y="6641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059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</p:spPr>
      </p:sp>
      <p:sp>
        <p:nvSpPr>
          <p:cNvPr id="48" name="Shape 1060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361" y="36777"/>
                </a:moveTo>
                <a:lnTo>
                  <a:pt x="22361" y="36777"/>
                </a:lnTo>
                <a:cubicBezTo>
                  <a:pt x="5219" y="39070"/>
                  <a:pt x="-2372" y="36412"/>
                  <a:pt x="7775" y="6299"/>
                </a:cubicBezTo>
                <a:lnTo>
                  <a:pt x="7775" y="6299"/>
                </a:lnTo>
                <a:cubicBezTo>
                  <a:pt x="9119" y="2311"/>
                  <a:pt x="9892" y="58"/>
                  <a:pt x="9911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612"/>
                </a:lnTo>
                <a:lnTo>
                  <a:pt x="43200" y="33612"/>
                </a:lnTo>
                <a:cubicBezTo>
                  <a:pt x="43110" y="33630"/>
                  <a:pt x="35168" y="35065"/>
                  <a:pt x="22361" y="36777"/>
                </a:cubicBezTo>
                <a:close/>
              </a:path>
            </a:pathLst>
          </a:custGeom>
          <a:solidFill>
            <a:schemeClr val="accent1">
              <a:alpha val="9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061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276" y="37156"/>
                </a:moveTo>
                <a:lnTo>
                  <a:pt x="22276" y="37156"/>
                </a:lnTo>
                <a:cubicBezTo>
                  <a:pt x="5093" y="39454"/>
                  <a:pt x="-2596" y="36819"/>
                  <a:pt x="7680" y="6325"/>
                </a:cubicBezTo>
                <a:lnTo>
                  <a:pt x="7680" y="6325"/>
                </a:lnTo>
                <a:cubicBezTo>
                  <a:pt x="9010" y="2380"/>
                  <a:pt x="9781" y="117"/>
                  <a:pt x="981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980"/>
                </a:lnTo>
                <a:lnTo>
                  <a:pt x="43200" y="33980"/>
                </a:lnTo>
                <a:cubicBezTo>
                  <a:pt x="43020" y="34016"/>
                  <a:pt x="35046" y="35449"/>
                  <a:pt x="22276" y="37156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0" name="Shape 1062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192" y="37535"/>
                </a:moveTo>
                <a:lnTo>
                  <a:pt x="22192" y="37535"/>
                </a:lnTo>
                <a:cubicBezTo>
                  <a:pt x="4968" y="39839"/>
                  <a:pt x="-2820" y="37226"/>
                  <a:pt x="7585" y="6350"/>
                </a:cubicBezTo>
                <a:lnTo>
                  <a:pt x="7585" y="6350"/>
                </a:lnTo>
                <a:cubicBezTo>
                  <a:pt x="8900" y="2448"/>
                  <a:pt x="9670" y="176"/>
                  <a:pt x="9726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348"/>
                </a:lnTo>
                <a:lnTo>
                  <a:pt x="43200" y="34348"/>
                </a:lnTo>
                <a:cubicBezTo>
                  <a:pt x="42885" y="34402"/>
                  <a:pt x="34924" y="35833"/>
                  <a:pt x="22192" y="37535"/>
                </a:cubicBezTo>
                <a:close/>
              </a:path>
            </a:pathLst>
          </a:custGeom>
          <a:solidFill>
            <a:schemeClr val="accent1">
              <a:alpha val="26998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063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107" y="37914"/>
                </a:moveTo>
                <a:lnTo>
                  <a:pt x="22107" y="37914"/>
                </a:lnTo>
                <a:cubicBezTo>
                  <a:pt x="4842" y="40223"/>
                  <a:pt x="-3044" y="37634"/>
                  <a:pt x="7490" y="6376"/>
                </a:cubicBezTo>
                <a:lnTo>
                  <a:pt x="7490" y="6376"/>
                </a:lnTo>
                <a:cubicBezTo>
                  <a:pt x="8790" y="2517"/>
                  <a:pt x="9559" y="235"/>
                  <a:pt x="9634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717"/>
                </a:lnTo>
                <a:lnTo>
                  <a:pt x="43200" y="34717"/>
                </a:lnTo>
                <a:cubicBezTo>
                  <a:pt x="42795" y="34789"/>
                  <a:pt x="34802" y="36217"/>
                  <a:pt x="22107" y="37914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064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022" y="38293"/>
                </a:moveTo>
                <a:lnTo>
                  <a:pt x="22022" y="38293"/>
                </a:lnTo>
                <a:cubicBezTo>
                  <a:pt x="4717" y="40608"/>
                  <a:pt x="-3267" y="38041"/>
                  <a:pt x="7394" y="6401"/>
                </a:cubicBezTo>
                <a:lnTo>
                  <a:pt x="7394" y="6401"/>
                </a:lnTo>
                <a:cubicBezTo>
                  <a:pt x="8680" y="2586"/>
                  <a:pt x="9448" y="293"/>
                  <a:pt x="954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085"/>
                </a:lnTo>
                <a:lnTo>
                  <a:pt x="43200" y="35085"/>
                </a:lnTo>
                <a:cubicBezTo>
                  <a:pt x="42705" y="35175"/>
                  <a:pt x="34680" y="36601"/>
                  <a:pt x="22022" y="38293"/>
                </a:cubicBezTo>
                <a:close/>
              </a:path>
            </a:pathLst>
          </a:custGeom>
          <a:solidFill>
            <a:schemeClr val="accent1">
              <a:alpha val="4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065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937" y="38673"/>
                </a:moveTo>
                <a:lnTo>
                  <a:pt x="21937" y="38673"/>
                </a:lnTo>
                <a:cubicBezTo>
                  <a:pt x="4591" y="40992"/>
                  <a:pt x="-3491" y="38448"/>
                  <a:pt x="7299" y="6427"/>
                </a:cubicBezTo>
                <a:lnTo>
                  <a:pt x="7299" y="6427"/>
                </a:lnTo>
                <a:cubicBezTo>
                  <a:pt x="8570" y="2655"/>
                  <a:pt x="9336" y="352"/>
                  <a:pt x="944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453"/>
                </a:lnTo>
                <a:lnTo>
                  <a:pt x="43200" y="35453"/>
                </a:lnTo>
                <a:cubicBezTo>
                  <a:pt x="42570" y="35561"/>
                  <a:pt x="34558" y="36985"/>
                  <a:pt x="21937" y="38673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4" name="Shape 1066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853" y="39052"/>
                </a:moveTo>
                <a:lnTo>
                  <a:pt x="21853" y="39052"/>
                </a:lnTo>
                <a:cubicBezTo>
                  <a:pt x="4466" y="41377"/>
                  <a:pt x="-3715" y="38855"/>
                  <a:pt x="7204" y="6453"/>
                </a:cubicBezTo>
                <a:lnTo>
                  <a:pt x="7204" y="6453"/>
                </a:lnTo>
                <a:cubicBezTo>
                  <a:pt x="8461" y="2724"/>
                  <a:pt x="9225" y="411"/>
                  <a:pt x="9357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822"/>
                </a:lnTo>
                <a:lnTo>
                  <a:pt x="43200" y="35822"/>
                </a:lnTo>
                <a:cubicBezTo>
                  <a:pt x="42480" y="35948"/>
                  <a:pt x="34436" y="37369"/>
                  <a:pt x="21853" y="39052"/>
                </a:cubicBezTo>
                <a:close/>
              </a:path>
            </a:pathLst>
          </a:custGeom>
          <a:solidFill>
            <a:schemeClr val="accent1">
              <a:alpha val="63999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5" name="Shape 1067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768" y="39431"/>
                </a:moveTo>
                <a:lnTo>
                  <a:pt x="21768" y="39431"/>
                </a:lnTo>
                <a:cubicBezTo>
                  <a:pt x="4340" y="41761"/>
                  <a:pt x="-3939" y="39262"/>
                  <a:pt x="7109" y="6478"/>
                </a:cubicBezTo>
                <a:lnTo>
                  <a:pt x="7109" y="6478"/>
                </a:lnTo>
                <a:cubicBezTo>
                  <a:pt x="8351" y="2792"/>
                  <a:pt x="9114" y="470"/>
                  <a:pt x="9265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190"/>
                </a:lnTo>
                <a:lnTo>
                  <a:pt x="43200" y="36190"/>
                </a:lnTo>
                <a:cubicBezTo>
                  <a:pt x="42390" y="36334"/>
                  <a:pt x="34314" y="37753"/>
                  <a:pt x="21768" y="39431"/>
                </a:cubicBezTo>
                <a:close/>
              </a:path>
            </a:pathLst>
          </a:custGeom>
          <a:solidFill>
            <a:schemeClr val="accent1">
              <a:alpha val="73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6" name="Shape 1068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83" y="39810"/>
                </a:moveTo>
                <a:lnTo>
                  <a:pt x="21683" y="39810"/>
                </a:lnTo>
                <a:cubicBezTo>
                  <a:pt x="4214" y="42146"/>
                  <a:pt x="-4163" y="39669"/>
                  <a:pt x="7014" y="6504"/>
                </a:cubicBezTo>
                <a:lnTo>
                  <a:pt x="7014" y="6504"/>
                </a:lnTo>
                <a:cubicBezTo>
                  <a:pt x="8241" y="2861"/>
                  <a:pt x="9003" y="528"/>
                  <a:pt x="917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558"/>
                </a:lnTo>
                <a:lnTo>
                  <a:pt x="43200" y="36558"/>
                </a:lnTo>
                <a:cubicBezTo>
                  <a:pt x="42300" y="36720"/>
                  <a:pt x="34192" y="38137"/>
                  <a:pt x="21683" y="39810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7" name="Shape 1069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99" y="40189"/>
                </a:moveTo>
                <a:lnTo>
                  <a:pt x="21599" y="40189"/>
                </a:lnTo>
                <a:cubicBezTo>
                  <a:pt x="4089" y="42530"/>
                  <a:pt x="-4386" y="40077"/>
                  <a:pt x="6918" y="6529"/>
                </a:cubicBezTo>
                <a:lnTo>
                  <a:pt x="6918" y="6529"/>
                </a:lnTo>
                <a:cubicBezTo>
                  <a:pt x="8131" y="2930"/>
                  <a:pt x="8892" y="587"/>
                  <a:pt x="9080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926"/>
                </a:lnTo>
                <a:lnTo>
                  <a:pt x="43200" y="36926"/>
                </a:lnTo>
                <a:cubicBezTo>
                  <a:pt x="42165" y="37107"/>
                  <a:pt x="34070" y="38521"/>
                  <a:pt x="21599" y="40189"/>
                </a:cubicBezTo>
                <a:close/>
              </a:path>
            </a:pathLst>
          </a:custGeom>
          <a:solidFill>
            <a:schemeClr val="accent1">
              <a:alpha val="91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8" name="Shape 1070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14" y="40568"/>
                </a:moveTo>
                <a:lnTo>
                  <a:pt x="21514" y="40568"/>
                </a:lnTo>
                <a:cubicBezTo>
                  <a:pt x="3963" y="42915"/>
                  <a:pt x="-4610" y="40484"/>
                  <a:pt x="6823" y="6555"/>
                </a:cubicBezTo>
                <a:lnTo>
                  <a:pt x="6823" y="6555"/>
                </a:lnTo>
                <a:cubicBezTo>
                  <a:pt x="8022" y="2999"/>
                  <a:pt x="8781" y="646"/>
                  <a:pt x="8988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7295"/>
                </a:lnTo>
                <a:lnTo>
                  <a:pt x="43200" y="37295"/>
                </a:lnTo>
                <a:cubicBezTo>
                  <a:pt x="42075" y="37493"/>
                  <a:pt x="33948" y="38905"/>
                  <a:pt x="21514" y="40568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583497" y="274638"/>
            <a:ext cx="99989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9264351" y="6356350"/>
            <a:ext cx="23180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/>
              <a:t>	</a:t>
            </a:r>
            <a:fld id="{F8E3F0E9-0FC2-4DDE-87CF-3BA6A04EA4CC}" type="slidenum">
              <a:rPr/>
              <a:t/>
            </a:fld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1619018" y="6356350"/>
            <a:ext cx="28447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EB4D43-F783-4E09-8208-6AA351DBC29B}" type="datetimeFigureOut">
              <a:rPr/>
              <a:t/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5125706" y="6356350"/>
            <a:ext cx="35625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>
        <a:spcBef>
          <a:spcPts val="0"/>
        </a:spcBef>
        <a:buNone/>
        <a:defRPr sz="44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algn="ctr">
              <a:defRPr/>
            </a:pPr>
            <a:r>
              <a:rPr lang="ru-RU" sz="3600">
                <a:latin typeface="Times New Roman"/>
                <a:ea typeface="Times New Roman"/>
                <a:cs typeface="Times New Roman"/>
              </a:rPr>
              <a:t>Финансовое обеспечение реализации </a:t>
            </a:r>
            <a:r>
              <a:rPr lang="ru-RU" sz="3600">
                <a:latin typeface="Times New Roman"/>
                <a:ea typeface="Times New Roman"/>
                <a:cs typeface="Times New Roman"/>
              </a:rPr>
              <a:t>дополнительных </a:t>
            </a:r>
            <a:r>
              <a:rPr lang="ru-RU" sz="3600">
                <a:latin typeface="Times New Roman"/>
                <a:ea typeface="Times New Roman"/>
                <a:cs typeface="Times New Roman"/>
              </a:rPr>
              <a:t>общеразвивающих программ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9816147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endParaRPr/>
          </a:p>
        </p:txBody>
      </p:sp>
      <p:graphicFrame>
        <p:nvGraphicFramePr>
          <p:cNvPr id="1498500068" name=""/>
          <p:cNvGraphicFramePr>
            <a:graphicFrameLocks xmlns:a="http://schemas.openxmlformats.org/drawingml/2006/main"/>
          </p:cNvGraphicFramePr>
          <p:nvPr/>
        </p:nvGraphicFramePr>
        <p:xfrm>
          <a:off x="721224" y="602601"/>
          <a:ext cx="10873869" cy="479415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3150000"/>
                <a:gridCol w="1260000"/>
                <a:gridCol w="1260000"/>
                <a:gridCol w="1504197"/>
                <a:gridCol w="1271376"/>
                <a:gridCol w="1180563"/>
                <a:gridCol w="1235031"/>
              </a:tblGrid>
              <a:tr h="399507">
                <a:tc rowSpan="2">
                  <a:txBody>
                    <a:bodyPr/>
                    <a:p>
                      <a:pPr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МО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sz="1800" b="0" i="0" u="none" strike="noStrike" cap="none" spc="0">
                        <a:solidFill/>
                        <a:latin typeface="Arial"/>
                        <a:cs typeface="Arial"/>
                      </a:endParaRPr>
                    </a:p>
                  </a:txBody>
                  <a:tcPr/>
                </a:tc>
                <a:tc gridSpan="2"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План 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Исполнение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% исполнения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454378"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Чел-час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Млн. руб.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Чел-час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Млн. руб.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Чел-час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Млн. руб.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  Лангепас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144 000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39,1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137 736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37,5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95,7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95,9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Нефтеюганск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194 400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47,7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287  928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44,2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148,1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92,7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Нижневартовский район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64 800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17,6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56   954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14,8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87,9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84,1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Сургутский район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187 200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49,3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187 200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39,5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80,1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Ханты-Мансийск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43 200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11,7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32   220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8,3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74,6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70,9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Сургут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331 200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88,4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331 200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62,1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70,2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Кондинский район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72 000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19,5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34 808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9,0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48,3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46,2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Когалым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187 200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50,8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192 240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22,7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102,7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44,7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Советский район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129 600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51 563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13,4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39,8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39,4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Урай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86 400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23,5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20 736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4,7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20,0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Белоярский район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67 680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7 920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11,7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10,0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99507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ВСЕГО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2 458 080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/>
                        <a:t>653,4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/>
                        <a:t>2 297 905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/>
                        <a:t>511,4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/>
                        <a:t>93,5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/>
                        <a:t>78,3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88321890" name="Заголовок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algn="ctr">
              <a:defRPr/>
            </a:pPr>
            <a:r>
              <a:rPr sz="3600">
                <a:latin typeface="Times New Roman"/>
                <a:ea typeface="Times New Roman"/>
                <a:cs typeface="Times New Roman"/>
              </a:rPr>
              <a:t>Полномочия региона </a:t>
            </a:r>
            <a:br>
              <a:rPr sz="3600">
                <a:latin typeface="Times New Roman"/>
                <a:ea typeface="Times New Roman"/>
                <a:cs typeface="Times New Roman"/>
              </a:rPr>
            </a:br>
            <a:r>
              <a:rPr sz="3600">
                <a:latin typeface="Times New Roman"/>
                <a:ea typeface="Times New Roman"/>
                <a:cs typeface="Times New Roman"/>
              </a:rPr>
              <a:t>(ст.8 ФЗ «Об образовании в РФ»)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993821660" name="Объект 2"/>
          <p:cNvSpPr>
            <a:spLocks noGrp="1"/>
          </p:cNvSpPr>
          <p:nvPr>
            <p:ph idx="1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327936" marR="0" indent="-327936" algn="l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/>
              <a:defRPr/>
            </a:pPr>
            <a:r>
              <a:rPr lang="ru-RU" sz="2300" b="0" i="1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Обеспечение </a:t>
            </a:r>
            <a:r>
              <a:rPr lang="ru-RU" sz="2300" b="0" i="1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дополнительного образования детей в муниципальных общеобразовательных организациях:</a:t>
            </a:r>
            <a:endParaRPr sz="2300" b="0" i="1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механизм финансирования - предоставление субвенций местным 	бюджетам, в соответствии с нормативами, определяемыми органами 	государственной власти субъектов Российской Федерации</a:t>
            </a: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ru-RU"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2300" b="0" i="1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Организация предоставления </a:t>
            </a:r>
            <a:r>
              <a:rPr lang="ru-RU" sz="2300" b="0" i="1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дополнительного образования детей в    государственных образовательных организациях</a:t>
            </a: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99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механизм финансирования - предоставление субсидии на </a:t>
            </a: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финансовое 	обеспечение выполнения государственного задания.</a:t>
            </a:r>
            <a:b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b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lang="ru-RU"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4895039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sz="3600">
                <a:latin typeface="Times New Roman"/>
                <a:ea typeface="Times New Roman"/>
                <a:cs typeface="Times New Roman"/>
              </a:rPr>
              <a:t>Нормативное регулирование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120081757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1583497" y="1322402"/>
            <a:ext cx="9998901" cy="480376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5000" lnSpcReduction="1000"/>
          </a:bodyPr>
          <a:lstStyle/>
          <a:p>
            <a:pPr marL="327936" marR="0" indent="-327936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1"/>
              <a:defRPr/>
            </a:pP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Статья 85 «Расходные обязательства субъекта Российской Федерации» </a:t>
            </a: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БК РФ</a:t>
            </a:r>
            <a:endParaRPr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27936" marR="0" indent="-327936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1"/>
              <a:defRPr/>
            </a:pP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Закон автономного округа от 10.11.2008 № 132-оз</a:t>
            </a:r>
            <a:endParaRPr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27936" marR="0" indent="-327936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1"/>
              <a:defRPr/>
            </a:pP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Закон автономного округа от 11.12.2013 № 123-оз</a:t>
            </a:r>
            <a:endParaRPr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27936" marR="0" indent="-327936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1"/>
              <a:defRPr/>
            </a:pP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Постановление Правительства автономного округа от 30.12.2016 № 567-п</a:t>
            </a:r>
            <a:endParaRPr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327936" marR="0" indent="-327936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1"/>
              <a:defRPr/>
            </a:pP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Статья 69.1 «</a:t>
            </a: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Бюджетные ассигнования на оказание государственных (муниципальных) услуг (выполнение работ)</a:t>
            </a: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 и 69.2 «</a:t>
            </a: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Государственное (муниципальное) задание</a:t>
            </a: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sz="2300" b="0" i="0" u="none" strike="noStrike" cap="none" spc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27936" marR="0" indent="-327936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1"/>
              <a:defRPr/>
            </a:pPr>
            <a:r>
              <a:rPr lang="ru-RU" sz="23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Постановление Правительства автономного округа от 11.09.2015 № 318-п</a:t>
            </a:r>
            <a:endParaRPr sz="2300" b="0" i="0" u="none" strike="noStrike" cap="none" spc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27936" marR="0" indent="-327936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1"/>
              <a:defRPr/>
            </a:pPr>
            <a:endParaRPr sz="23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sz="2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Общероссийский базовый (отраслевой) перечень (классификатор) государственных и муниципальных услуг</a:t>
            </a:r>
            <a:endParaRPr sz="23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sz="23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Приказ Минпросвещения России от 22.09.2021 № 662</a:t>
            </a:r>
            <a:endParaRPr sz="23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27936" marR="0" indent="-327936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1"/>
              <a:defRPr/>
            </a:pPr>
            <a:endParaRPr lang="ru-RU" sz="2200" b="0" i="0" u="none" strike="noStrike" cap="none" spc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228072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1690654" y="274638"/>
            <a:ext cx="9998901" cy="176132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5000" lnSpcReduction="1000"/>
          </a:bodyPr>
          <a:lstStyle/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3600" b="1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Информация об услуге из Общероссийского базового (отраслевого) перечня (классификатора) государственных и муниципальных услуг</a:t>
            </a:r>
            <a:endParaRPr sz="3600" b="1" i="0" u="none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087665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973897" y="2524124"/>
            <a:ext cx="3563601" cy="322659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r>
              <a:rPr sz="2200" b="1">
                <a:latin typeface="Times New Roman"/>
                <a:ea typeface="Times New Roman"/>
                <a:cs typeface="Times New Roman"/>
              </a:rPr>
              <a:t>Направленность образовательной программы:</a:t>
            </a:r>
            <a:r>
              <a:rPr sz="2200">
                <a:latin typeface="Times New Roman"/>
                <a:ea typeface="Times New Roman"/>
                <a:cs typeface="Times New Roman"/>
              </a:rPr>
              <a:t> </a:t>
            </a:r>
            <a:endParaRPr sz="2200"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200">
                <a:latin typeface="Times New Roman"/>
                <a:ea typeface="Times New Roman"/>
                <a:cs typeface="Times New Roman"/>
              </a:rPr>
              <a:t>социально-педагогическая, туристско-краеведческая, художественная, </a:t>
            </a:r>
            <a:endParaRPr sz="2200"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200">
                <a:latin typeface="Times New Roman"/>
                <a:ea typeface="Times New Roman"/>
                <a:cs typeface="Times New Roman"/>
              </a:rPr>
              <a:t>физкультурно-спортивная, естественнонаучная, техническая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17940698" name="Объект 2"/>
          <p:cNvSpPr>
            <a:spLocks noGrp="1"/>
          </p:cNvSpPr>
          <p:nvPr/>
        </p:nvSpPr>
        <p:spPr bwMode="auto">
          <a:xfrm flipH="0" flipV="0">
            <a:off x="973897" y="2035968"/>
            <a:ext cx="1337133" cy="57149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sz="2200" b="1">
                <a:latin typeface="Times New Roman"/>
                <a:ea typeface="Times New Roman"/>
                <a:cs typeface="Times New Roman"/>
              </a:rPr>
              <a:t>Код</a:t>
            </a:r>
            <a:r>
              <a:rPr sz="2200">
                <a:latin typeface="Times New Roman"/>
                <a:ea typeface="Times New Roman"/>
                <a:cs typeface="Times New Roman"/>
              </a:rPr>
              <a:t> ББ52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677154121" name="Объект 2"/>
          <p:cNvSpPr>
            <a:spLocks noGrp="1"/>
          </p:cNvSpPr>
          <p:nvPr/>
        </p:nvSpPr>
        <p:spPr bwMode="auto">
          <a:xfrm flipH="0" flipV="0">
            <a:off x="2394374" y="2035968"/>
            <a:ext cx="9382124" cy="57149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ru-RU" sz="22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Наименование </a:t>
            </a:r>
            <a:r>
              <a:rPr lang="ru-RU" sz="22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Реализация дополнительных общеразвивающих программ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560379836" name="Объект 2"/>
          <p:cNvSpPr>
            <a:spLocks noGrp="1"/>
          </p:cNvSpPr>
          <p:nvPr/>
        </p:nvSpPr>
        <p:spPr bwMode="auto">
          <a:xfrm flipH="0" flipV="0">
            <a:off x="4470691" y="2607467"/>
            <a:ext cx="2219414" cy="246459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sz="2200" b="1">
                <a:latin typeface="Times New Roman"/>
                <a:ea typeface="Times New Roman"/>
                <a:cs typeface="Times New Roman"/>
              </a:rPr>
              <a:t>Виды образовательных программ:</a:t>
            </a:r>
            <a:endParaRPr sz="2200" b="1"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200" b="0">
                <a:latin typeface="Times New Roman"/>
                <a:ea typeface="Times New Roman"/>
                <a:cs typeface="Times New Roman"/>
              </a:rPr>
              <a:t>адаптированная образовательная программа</a:t>
            </a:r>
            <a:endParaRPr sz="2200" b="0"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200" b="0">
                <a:latin typeface="Times New Roman"/>
                <a:ea typeface="Times New Roman"/>
                <a:cs typeface="Times New Roman"/>
              </a:rPr>
              <a:t>не указано</a:t>
            </a:r>
            <a:endParaRPr sz="2200" b="0">
              <a:latin typeface="Times New Roman"/>
              <a:cs typeface="Times New Roman"/>
            </a:endParaRPr>
          </a:p>
        </p:txBody>
      </p:sp>
      <p:sp>
        <p:nvSpPr>
          <p:cNvPr id="138755995" name="Объект 2"/>
          <p:cNvSpPr>
            <a:spLocks noGrp="1"/>
          </p:cNvSpPr>
          <p:nvPr/>
        </p:nvSpPr>
        <p:spPr bwMode="auto">
          <a:xfrm flipH="0" flipV="0">
            <a:off x="6690105" y="2607468"/>
            <a:ext cx="2219413" cy="246459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0000" lnSpcReduction="2000"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sz="2200" b="1">
                <a:latin typeface="Times New Roman"/>
                <a:ea typeface="Times New Roman"/>
                <a:cs typeface="Times New Roman"/>
              </a:rPr>
              <a:t>Форма реализации:</a:t>
            </a:r>
            <a:endParaRPr sz="2200" b="1"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200" b="0">
                <a:latin typeface="Times New Roman"/>
                <a:ea typeface="Times New Roman"/>
                <a:cs typeface="Times New Roman"/>
              </a:rPr>
              <a:t>сетевая форма</a:t>
            </a:r>
            <a:endParaRPr sz="2200" b="0"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200" b="0">
                <a:latin typeface="Times New Roman"/>
                <a:ea typeface="Times New Roman"/>
                <a:cs typeface="Times New Roman"/>
              </a:rPr>
              <a:t>дистанционные образовательные технологии</a:t>
            </a:r>
            <a:endParaRPr sz="2200" b="0"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200" b="0">
                <a:latin typeface="Times New Roman"/>
                <a:ea typeface="Times New Roman"/>
                <a:cs typeface="Times New Roman"/>
              </a:rPr>
              <a:t>электронное обучение</a:t>
            </a:r>
            <a:endParaRPr sz="2200" b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45785496" name="Объект 2"/>
          <p:cNvSpPr>
            <a:spLocks noGrp="1"/>
          </p:cNvSpPr>
          <p:nvPr/>
        </p:nvSpPr>
        <p:spPr bwMode="auto">
          <a:xfrm flipH="0" flipV="0">
            <a:off x="4825541" y="5129211"/>
            <a:ext cx="6641395" cy="621506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sz="2200" b="1">
                <a:latin typeface="Times New Roman"/>
                <a:ea typeface="Times New Roman"/>
                <a:cs typeface="Times New Roman"/>
              </a:rPr>
              <a:t>Показатель объема:</a:t>
            </a:r>
            <a:r>
              <a:rPr sz="2200" b="1">
                <a:latin typeface="Times New Roman"/>
                <a:ea typeface="Times New Roman"/>
                <a:cs typeface="Times New Roman"/>
              </a:rPr>
              <a:t> </a:t>
            </a:r>
            <a:r>
              <a:rPr sz="2200" b="0">
                <a:latin typeface="Times New Roman"/>
                <a:ea typeface="Times New Roman"/>
                <a:cs typeface="Times New Roman"/>
              </a:rPr>
              <a:t>количество человеко-часов</a:t>
            </a:r>
            <a:endParaRPr sz="2200" b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87255166" name="Объект 2"/>
          <p:cNvSpPr>
            <a:spLocks noGrp="1"/>
          </p:cNvSpPr>
          <p:nvPr/>
        </p:nvSpPr>
        <p:spPr bwMode="auto">
          <a:xfrm flipH="0" flipV="0">
            <a:off x="8992728" y="2664618"/>
            <a:ext cx="2219413" cy="2464592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>
            <a:lvl1pPr marL="342900" indent="-342900" algn="l" defTabSz="914400"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sz="2200" b="1">
                <a:latin typeface="Times New Roman"/>
                <a:ea typeface="Times New Roman"/>
                <a:cs typeface="Times New Roman"/>
              </a:rPr>
              <a:t>Форма образования:</a:t>
            </a:r>
            <a:endParaRPr sz="2200" b="1"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22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очная</a:t>
            </a:r>
            <a:endParaRPr lang="ru-RU" sz="22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22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очно-заочная</a:t>
            </a:r>
            <a:r>
              <a:rPr lang="ru-RU" sz="22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2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заочная</a:t>
            </a:r>
            <a:endParaRPr sz="2200" b="1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8644339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1583497" y="274638"/>
            <a:ext cx="9998901" cy="205898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algn="ctr">
              <a:defRPr/>
            </a:pPr>
            <a:r>
              <a:rPr lang="ru-RU" sz="3600" b="1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Финансовое обеспечение </a:t>
            </a:r>
            <a:r>
              <a:rPr lang="ru-RU" sz="3600" b="1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дополнительного образования детей в муниципальных общеобразовательных организациях</a:t>
            </a:r>
            <a:endParaRPr/>
          </a:p>
        </p:txBody>
      </p:sp>
      <p:sp>
        <p:nvSpPr>
          <p:cNvPr id="1670098725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1817502" y="2333624"/>
            <a:ext cx="9764896" cy="3929062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endParaRPr sz="1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i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= 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3j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x P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j</a:t>
            </a:r>
            <a:b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</a:t>
            </a:r>
            <a:r>
              <a:rPr lang="ru-RU" sz="22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i</a:t>
            </a:r>
            <a:r>
              <a:rPr lang="ru-RU" sz="22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– объем субвенции 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i-го муниципального образования</a:t>
            </a:r>
            <a:b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3j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нормативы обеспечения дополнительного образования детей по j-му направлению образования </a:t>
            </a:r>
            <a:b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j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количество человеко-часов по j-му направлению дополнительного образования детей, рассчитанное по формуле:</a:t>
            </a:r>
            <a:endParaRPr sz="2200"/>
          </a:p>
          <a:p>
            <a:pPr marL="0" indent="0">
              <a:buFont typeface="Arial"/>
              <a:buNone/>
              <a:defRPr/>
            </a:pP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j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= SUM(Q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3j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x G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j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), где:</a:t>
            </a:r>
            <a:b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Q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3j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численность обучающихся по j-му направлению дополнительного образования детей;</a:t>
            </a:r>
            <a:b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G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j</a:t>
            </a:r>
            <a:r>
              <a:rPr sz="2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количество часов по j-му направлению дополнительного образования детей на одного обучающегося в год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5173316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1583497" y="274638"/>
            <a:ext cx="9998901" cy="205898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algn="ctr">
              <a:defRPr/>
            </a:pPr>
            <a:r>
              <a:rPr lang="ru-RU" sz="3600" b="1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Нормативы обеспечения </a:t>
            </a:r>
            <a:r>
              <a:rPr lang="ru-RU" sz="3600" b="1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дополнительного образования детей в муниципальных общеобразовательных организациях</a:t>
            </a:r>
            <a:endParaRPr/>
          </a:p>
        </p:txBody>
      </p:sp>
      <p:graphicFrame>
        <p:nvGraphicFramePr>
          <p:cNvPr id="953523951" name=""/>
          <p:cNvGraphicFramePr>
            <a:graphicFrameLocks xmlns:a="http://schemas.openxmlformats.org/drawingml/2006/main"/>
          </p:cNvGraphicFramePr>
          <p:nvPr/>
        </p:nvGraphicFramePr>
        <p:xfrm>
          <a:off x="1953843" y="2273299"/>
          <a:ext cx="5686720" cy="2110739"/>
        </p:xfrm>
        <a:graphic>
          <a:graphicData uri="http://schemas.openxmlformats.org/drawingml/2006/table">
            <a:tbl>
              <a:tblPr firstRow="1" firstCol="1" lastRow="0" lastCol="0" bandRow="1" bandCol="0"/>
              <a:tblGrid>
                <a:gridCol w="843134"/>
                <a:gridCol w="4652850"/>
                <a:gridCol w="1280314"/>
                <a:gridCol w="1280314"/>
                <a:gridCol w="1265185"/>
              </a:tblGrid>
              <a:tr h="732700">
                <a:tc rowSpan="2"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b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rowSpan="2"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норматива расходов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Норматив расходов (рублей)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1 человеко-час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60000"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2026 год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2027 год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2028 год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977487">
                <a:tc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дополнительного образования детей по технической направленности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241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241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  <a:tr h="977487">
                <a:tc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дополнительного образования детей по естественнонаучной направленности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354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355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sz="2200" b="0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355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t">
                    <a:lnL w="12699" algn="ctr">
                      <a:solidFill>
                        <a:srgbClr val="000000"/>
                      </a:solidFill>
                    </a:lnL>
                    <a:lnR w="12699" algn="ctr">
                      <a:solidFill>
                        <a:srgbClr val="000000"/>
                      </a:solidFill>
                    </a:lnR>
                    <a:lnT w="12699" algn="ctr">
                      <a:solidFill>
                        <a:srgbClr val="000000"/>
                      </a:solidFill>
                    </a:lnT>
                    <a:lnB w="12699" algn="ctr">
                      <a:solidFill>
                        <a:srgbClr val="000000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0616223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1583497" y="274638"/>
            <a:ext cx="9998901" cy="2058986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algn="ctr">
              <a:defRPr/>
            </a:pPr>
            <a:r>
              <a:rPr lang="ru-RU" sz="3600" b="1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Направления расходов в нормативе </a:t>
            </a:r>
            <a:r>
              <a:rPr lang="ru-RU" sz="3600" b="1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обеспечения дополнительного образования детей</a:t>
            </a:r>
            <a:endParaRPr b="1"/>
          </a:p>
        </p:txBody>
      </p:sp>
      <p:sp>
        <p:nvSpPr>
          <p:cNvPr id="1151560987" name="Объект 2"/>
          <p:cNvSpPr>
            <a:spLocks noGrp="1"/>
          </p:cNvSpPr>
          <p:nvPr>
            <p:ph idx="1"/>
          </p:nvPr>
        </p:nvSpPr>
        <p:spPr bwMode="auto">
          <a:xfrm flipH="0" flipV="0">
            <a:off x="1401581" y="2071686"/>
            <a:ext cx="10180816" cy="419099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indent="0">
              <a:buFont typeface="Arial"/>
              <a:buNone/>
              <a:defRPr/>
            </a:pPr>
            <a:r>
              <a:rPr sz="22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sz="26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Затраты на оплату труда и начисления на выплаты по оплате труда основных работников (педагог дополнительного образования</a:t>
            </a:r>
            <a:r>
              <a:rPr sz="26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sz="2600" b="0" i="1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6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Затраты на приобретение материальных запасов</a:t>
            </a:r>
            <a:endParaRPr sz="2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sz="2600" b="0" i="1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2600" b="0" i="1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Затраты, связанные с дополнительным профессиональным образованием педагогических работников по профилю их педагогической деятельности</a:t>
            </a:r>
            <a:r>
              <a:rPr lang="ru-RU" sz="2600" b="0" i="1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(без учета расходов на командировочные расходы)</a:t>
            </a:r>
            <a:endParaRPr sz="2600" b="0" i="1" u="none" strike="noStrike" cap="none" spc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buFont typeface="Arial"/>
              <a:buNone/>
              <a:defRPr/>
            </a:pPr>
            <a:r>
              <a:rPr lang="ru-RU" sz="2600" b="0" i="0" u="none" strike="noStrike" cap="none" spc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Затраты на оплату труда и начисления на выплаты по оплате труда административно-управленческого и вспомогательного персонала </a:t>
            </a:r>
            <a:endParaRPr sz="26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5146314" name="Заголовок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algn="ctr">
              <a:defRPr/>
            </a:pPr>
            <a:r>
              <a:rPr/>
              <a:t>Расчет штатной численности педагога дополнительного образования</a:t>
            </a:r>
            <a:endParaRPr/>
          </a:p>
        </p:txBody>
      </p:sp>
      <p:sp>
        <p:nvSpPr>
          <p:cNvPr id="183419342" name="Объект 2"/>
          <p:cNvSpPr>
            <a:spLocks noGrp="1"/>
          </p:cNvSpPr>
          <p:nvPr>
            <p:ph idx="1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Количество человеко-часов=1*2*3*6</a:t>
            </a:r>
            <a:endParaRPr sz="2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Количество штатных единиц по должности «Педагог дополнительного образования»=1*2*3/4/5</a:t>
            </a:r>
            <a:endParaRPr sz="2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1 - количество групп</a:t>
            </a:r>
            <a:endParaRPr sz="2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2 - количество недель реализации программы</a:t>
            </a:r>
            <a:endParaRPr sz="2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3 - количество часов программы в неделю </a:t>
            </a:r>
            <a:endParaRPr sz="2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4 - количество учебных недель в финансовом году</a:t>
            </a:r>
            <a:endParaRPr sz="2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5 - н</a:t>
            </a: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орма часов учебной (преподавательской) работы (18 часов в неделю)</a:t>
            </a:r>
            <a:b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6 - </a:t>
            </a:r>
            <a:r>
              <a:rPr lang="ru-RU" sz="2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количество детей в группе</a:t>
            </a:r>
            <a:endParaRPr sz="2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341245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351887" y="274637"/>
            <a:ext cx="11230511" cy="114300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sz="3600"/>
              <a:t>Информация о финансировании  в 2025 году</a:t>
            </a:r>
            <a:endParaRPr/>
          </a:p>
        </p:txBody>
      </p:sp>
      <p:graphicFrame>
        <p:nvGraphicFramePr>
          <p:cNvPr id="1799793833" name=""/>
          <p:cNvGraphicFramePr>
            <a:graphicFrameLocks xmlns:a="http://schemas.openxmlformats.org/drawingml/2006/main"/>
          </p:cNvGraphicFramePr>
          <p:nvPr>
            <p:ph idx="1"/>
          </p:nvPr>
        </p:nvGraphicFramePr>
        <p:xfrm>
          <a:off x="721224" y="1224642"/>
          <a:ext cx="10763980" cy="107687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3723318"/>
                <a:gridCol w="1089751"/>
                <a:gridCol w="1271377"/>
                <a:gridCol w="1089751"/>
                <a:gridCol w="1271377"/>
                <a:gridCol w="1180564"/>
                <a:gridCol w="1235032"/>
              </a:tblGrid>
              <a:tr h="365760">
                <a:tc rowSpan="2">
                  <a:txBody>
                    <a:bodyPr/>
                    <a:p>
                      <a:pPr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МО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sz="1800" b="0" i="0" u="none" strike="noStrike" cap="none" spc="0">
                        <a:solidFill/>
                        <a:latin typeface="Arial"/>
                        <a:cs typeface="Arial"/>
                      </a:endParaRPr>
                    </a:p>
                  </a:txBody>
                  <a:tcPr/>
                </a:tc>
                <a:tc gridSpan="2"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План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Исполнение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2"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% исполнения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392340">
                <a:tc vMerge="1"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Чел-час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Млн. руб.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Чел-час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Млн. руб.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Чел-час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>
                          <a:latin typeface="Arial"/>
                          <a:ea typeface="Arial"/>
                          <a:cs typeface="Arial"/>
                        </a:rPr>
                        <a:t>Млн. руб.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3460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  Мегион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72 000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19,5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72 000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19,5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Радужный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79 200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21,5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79 200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21,5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Нягань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216 000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58,6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215 496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58,6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99,8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Покачи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50 400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13,7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52 750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13,7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104,7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Югорск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14 400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3,9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14 400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3,9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Октябрьский район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57 600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15,6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56 906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15,6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98,8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Ханты-Мансийский район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50 400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13,3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50 400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13,3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294280">
                <a:tc>
                  <a:txBody>
                    <a:bodyPr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800" b="0" i="0" u="none" strike="noStrike" cap="none" spc="0">
                          <a:solidFill/>
                          <a:latin typeface="Arial"/>
                          <a:ea typeface="Arial"/>
                          <a:cs typeface="Arial"/>
                        </a:rPr>
                        <a:t>Нефтеюганский район</a:t>
                      </a:r>
                      <a:endParaRPr sz="1800" b="0" i="0" u="none" strike="noStrike" cap="none" spc="0">
                        <a:solidFill/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800" b="0" i="0" u="none" strike="noStrike" cap="none" spc="0">
                          <a:solidFill/>
                          <a:latin typeface="Arial"/>
                          <a:ea typeface="Arial"/>
                          <a:cs typeface="Arial"/>
                        </a:rPr>
                        <a:t>36 000</a:t>
                      </a:r>
                      <a:endParaRPr sz="1800" b="0" i="0" u="none" strike="noStrike" cap="none" spc="0">
                        <a:solidFill/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800" b="0" i="0" u="none" strike="noStrike" cap="none" spc="0">
                          <a:solidFill/>
                          <a:latin typeface="Arial"/>
                          <a:ea typeface="Arial"/>
                          <a:cs typeface="Arial"/>
                        </a:rPr>
                        <a:t>9,8</a:t>
                      </a:r>
                      <a:endParaRPr sz="1800" b="0" i="0" u="none" strike="noStrike" cap="none" spc="0">
                        <a:solidFill/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800" b="0" i="0" u="none" strike="noStrike" cap="none" spc="0">
                          <a:solidFill/>
                          <a:latin typeface="Arial"/>
                          <a:ea typeface="Arial"/>
                          <a:cs typeface="Arial"/>
                        </a:rPr>
                        <a:t>36 000</a:t>
                      </a:r>
                      <a:endParaRPr sz="1800" b="0" i="0" u="none" strike="noStrike" cap="none" spc="0">
                        <a:solidFill/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800" b="0" i="0" u="none" strike="noStrike" cap="none" spc="0">
                          <a:solidFill/>
                          <a:latin typeface="Arial"/>
                          <a:ea typeface="Arial"/>
                          <a:cs typeface="Arial"/>
                        </a:rPr>
                        <a:t>9,8</a:t>
                      </a:r>
                      <a:endParaRPr sz="1800" b="0" i="0" u="none" strike="noStrike" cap="none" spc="0">
                        <a:solidFill/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800" b="0" i="0" u="none" strike="noStrike" cap="none" spc="0">
                          <a:solidFill/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 b="0" i="0" u="none" strike="noStrike" cap="none" spc="0">
                        <a:solidFill/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marL="0" marR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800" b="0" i="0" u="none" strike="noStrike" cap="none" spc="0">
                          <a:solidFill/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 b="0" i="0" u="none" strike="noStrike" cap="none" spc="0">
                        <a:solidFill/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Березовский район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93 600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24,6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93 600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24,5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99,6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  Пыть-Ях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86 400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23,5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92 248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23,3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106,8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99,1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г.   Нижневартовск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194 400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50,8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194 400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49,8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100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800" b="0" i="0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</a:rPr>
                        <a:t>98,0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orn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Р7-Офис/2025.3.1.923</Application>
  <DocSecurity>0</DocSecurity>
  <PresentationFormat>Widescreen</PresentationFormat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MarkovaES</cp:lastModifiedBy>
  <cp:revision>8</cp:revision>
  <dcterms:modified xsi:type="dcterms:W3CDTF">2026-02-02T08:00:10Z</dcterms:modified>
  <cp:category/>
  <cp:contentStatus/>
  <cp:version/>
</cp:coreProperties>
</file>